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religious/medicinal/recreational use dates back 5000 years THC structure became known in 1960’s</a:t>
            </a:r>
          </a:p>
          <a:p>
            <a:pPr/>
            <a:r>
              <a:t>cannabinoid receptors in the brain discovered in 1980’s</a:t>
            </a:r>
          </a:p>
          <a:p>
            <a:pPr/>
            <a:r>
              <a:t>first endogenous cannabinoid, anandamide, discovered in 1992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2 to 14, 700% fold increase</a:t>
            </a:r>
          </a:p>
          <a:p>
            <a:pPr/>
            <a:r>
              <a:t>under 18 1%, but 0.1 % heroine, perception less harmful, 40X risk of general pop’n of becoming heroine addicts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defTabSz="914400">
              <a:lnSpc>
                <a:spcPct val="100000"/>
              </a:lnSpc>
              <a:spcBef>
                <a:spcPts val="500"/>
              </a:spcBef>
              <a:defRPr b="1" sz="1400">
                <a:latin typeface="Times"/>
                <a:ea typeface="Times"/>
                <a:cs typeface="Times"/>
                <a:sym typeface="Times"/>
              </a:defRPr>
            </a:pPr>
            <a:r>
              <a:t>Slide 18: Opiates binding to opiate receptors in the nucleus accumbens: increased dopamine release</a:t>
            </a:r>
            <a:endParaRPr sz="1800"/>
          </a:p>
          <a:p>
            <a:pPr defTabSz="914400">
              <a:lnSpc>
                <a:spcPct val="100000"/>
              </a:lnSpc>
              <a:spcBef>
                <a:spcPts val="500"/>
              </a:spcBef>
              <a:defRPr sz="1400">
                <a:latin typeface="Times"/>
                <a:ea typeface="Times"/>
                <a:cs typeface="Times"/>
                <a:sym typeface="Times"/>
              </a:defRPr>
            </a:pPr>
            <a:r>
              <a:t>Show how opiates activate the reward system using the nucleus accumbens as an example. Explain that the action is a little more complicated than cocaine's because more than two neurons are involved. Point out that three neurons participate in opiate action: the dopamine terminal, another terminal (on the right) containing a different neurotransmitter (probably GABA for those that would like to know), and the post-synaptic cell containing dopamine receptors. Show that opiates bind to opiate receptors (green) on the neighboring terminal and this sends a signal to the dopamine terminal to release more dopamine. [In case an inquisitive student asks how, one theory is that opiate receptor activation decreases GABA release, which normally inhibits dopamine release, so dopamine release is increased.]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dif people experience dif degrees of responses, some more positive, some more negative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Very painful, uncomfortable, fatal if cv cond’n, not otherwise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“The volume control of the neuron”</a:t>
            </a:r>
          </a:p>
          <a:p>
            <a:pPr/>
            <a:r>
              <a:t>fine tune many of our vital physiological functions</a:t>
            </a:r>
          </a:p>
          <a:p>
            <a:pPr/>
            <a:r>
              <a:t>temperature regulation, inflammation</a:t>
            </a:r>
          </a:p>
          <a:p>
            <a:pPr/>
            <a:r>
              <a:t>very intricate very finely tuned</a:t>
            </a:r>
          </a:p>
          <a:p>
            <a:pPr/>
            <a:r>
              <a:t>dopamine is involved in experience of pleasure, and the endocannabinoid system helps to regulate this</a:t>
            </a:r>
          </a:p>
          <a:p>
            <a:pPr/>
            <a:r>
              <a:t>examples of normal cannabinoid function:  enjoyment and craving for certain foods; the “runner’s high”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defTabSz="914400">
              <a:lnSpc>
                <a:spcPct val="100000"/>
              </a:lnSpc>
              <a:spcBef>
                <a:spcPts val="500"/>
              </a:spcBef>
              <a:defRPr b="1" sz="1400">
                <a:latin typeface="Times"/>
                <a:ea typeface="Times"/>
                <a:cs typeface="Times"/>
                <a:sym typeface="Times"/>
              </a:defRPr>
            </a:pPr>
            <a:r>
              <a:t>Slide 21: Localization of THC binding sites</a:t>
            </a:r>
            <a:endParaRPr sz="1800"/>
          </a:p>
          <a:p>
            <a:pPr defTabSz="914400">
              <a:lnSpc>
                <a:spcPct val="100000"/>
              </a:lnSpc>
              <a:spcBef>
                <a:spcPts val="500"/>
              </a:spcBef>
              <a:defRPr sz="1400">
                <a:latin typeface="Times"/>
                <a:ea typeface="Times"/>
                <a:cs typeface="Times"/>
                <a:sym typeface="Times"/>
              </a:defRPr>
            </a:pPr>
            <a:r>
              <a:t>When a person smokes marijuana, the active ingredient, a cannabinoid called THC, travels quickly to the brain. Point to the areas where THC (magenta) concentrates. The VTA, nucleus accumbens, caudate nucleus, hippocampus, and cerebellum are highlighted. THC binds to THC receptors that are concentrated in areas within the reward system as well as these other areas. Indicate that the action of THC in the hippocampus explains its ability to interfere with memory and actions in the cerebellum are responsible for its ability to cause uncoordination and loss of balance.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Endogenous cannabinoids vs exogenous cannabinoids (vs synthetic cannabinoids)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defTabSz="914400">
              <a:lnSpc>
                <a:spcPct val="100000"/>
              </a:lnSpc>
              <a:spcBef>
                <a:spcPts val="500"/>
              </a:spcBef>
              <a:defRPr b="1" sz="1400">
                <a:latin typeface="Times"/>
                <a:ea typeface="Times"/>
                <a:cs typeface="Times"/>
                <a:sym typeface="Times"/>
              </a:defRPr>
            </a:pPr>
            <a:r>
              <a:t>Slide 22: THC binding to THC receptors in the nucleus accumbens: increased dopamine release</a:t>
            </a:r>
            <a:endParaRPr sz="1800"/>
          </a:p>
          <a:p>
            <a:pPr defTabSz="914400">
              <a:lnSpc>
                <a:spcPct val="100000"/>
              </a:lnSpc>
              <a:spcBef>
                <a:spcPts val="500"/>
              </a:spcBef>
              <a:defRPr sz="1400">
                <a:latin typeface="Times"/>
                <a:ea typeface="Times"/>
                <a:cs typeface="Times"/>
                <a:sym typeface="Times"/>
              </a:defRPr>
            </a:pPr>
            <a:r>
              <a:t>[Note to scientists - the interaction of THC with the reward system is not fully understood at this point. The following discussion is based on recent data, but additional theories may emerge as we obtain more data.] State that scientists know the least about THC. Over the last few years, there has been intense study to discover where and how THC works. One theory is that it acts in a similar way to opiates. Again use the nucleus accumbens as an example. The same three neurons are probably involved: the dopamine terminal, another terminal (on the right) containing a different neurotransmitter (probably GABA), and the post-synaptic cell containing dopamine receptors. Ask the students if they can tell you how THC might work. THC binds to THC receptors (magenta) on the neighboring terminal and this sends a signal to the dopamine terminal to release more dopamine. [Again, it is probably a presynaptic receptor on GABA interneurons that controls dopamine release.]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Brain is not fully developed until age 25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psychosis — excess dopamine activity in the mesolimbic pathway, “salience”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Andreasson:Controlled for confounding factors:  IQ sore, disturbed behavior in childhood, psychiatric diagnosis at conscription, cigarette smoking, degree of social integration, and place of upbringing </a:t>
            </a:r>
          </a:p>
          <a:p>
            <a:pPr/>
            <a:r>
              <a:t>	Did not control for use of other drugs</a:t>
            </a:r>
          </a:p>
          <a:p>
            <a:pPr/>
            <a:r>
              <a:t>All show 2-3 x risk of developing schizophrenia in those who use cannabis before age 18.  Risk increased with earlier age of use and with higher frequency of 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Opiates vs opioids</a:t>
            </a:r>
          </a:p>
          <a:p>
            <a:pPr/>
            <a:r>
              <a:t>Narcotics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000000"/>
        </a:solidFill>
      </p:bgPr>
    </p:bg>
    <p:spTree>
      <p:nvGrpSpPr>
        <p:cNvPr id="1" name=""/>
        <p:cNvGrpSpPr/>
        <p:nvPr/>
      </p:nvGrpSpPr>
      <p:grpSpPr>
        <a:xfrm>
          <a:off x="0" y="0"/>
          <a:ext cx="0" cy="0"/>
          <a:chOff x="0" y="0"/>
          <a:chExt cx="0" cy="0"/>
        </a:xfrm>
      </p:grpSpPr>
      <p:sp>
        <p:nvSpPr>
          <p:cNvPr id="117" name="Shape 117"/>
          <p:cNvSpPr/>
          <p:nvPr>
            <p:ph type="sldNum" sz="quarter" idx="2"/>
          </p:nvPr>
        </p:nvSpPr>
        <p:spPr>
          <a:xfrm>
            <a:off x="11658092" y="8886613"/>
            <a:ext cx="371349" cy="422149"/>
          </a:xfrm>
          <a:prstGeom prst="rect">
            <a:avLst/>
          </a:prstGeom>
        </p:spPr>
        <p:txBody>
          <a:bodyPr lIns="65023" tIns="65023" rIns="65023" bIns="65023"/>
          <a:lstStyle>
            <a:lvl1pPr algn="r" defTabSz="1300480">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26" name="Shape 126"/>
          <p:cNvSpPr/>
          <p:nvPr>
            <p:ph type="ctrTitle"/>
          </p:nvPr>
        </p:nvSpPr>
        <p:spPr>
          <a:prstGeom prst="rect">
            <a:avLst/>
          </a:prstGeom>
        </p:spPr>
        <p:txBody>
          <a:bodyPr/>
          <a:lstStyle>
            <a:lvl1pPr defTabSz="379729">
              <a:defRPr sz="5200"/>
            </a:lvl1pPr>
          </a:lstStyle>
          <a:p>
            <a:pPr/>
            <a:r>
              <a:t>Staying Safe in 2019:  What you need to know about mental health effects of weed, what you need to know about opiates</a:t>
            </a:r>
          </a:p>
        </p:txBody>
      </p:sp>
      <p:sp>
        <p:nvSpPr>
          <p:cNvPr id="127" name="Shape 127"/>
          <p:cNvSpPr/>
          <p:nvPr>
            <p:ph type="subTitle" sz="quarter" idx="1"/>
          </p:nvPr>
        </p:nvSpPr>
        <p:spPr>
          <a:prstGeom prst="rect">
            <a:avLst/>
          </a:prstGeom>
        </p:spPr>
        <p:txBody>
          <a:bodyPr/>
          <a:lstStyle/>
          <a:p>
            <a:pPr/>
            <a:r>
              <a:t>By Amir Barsoum</a:t>
            </a:r>
          </a:p>
          <a:p>
            <a:pPr/>
            <a:r>
              <a:t>Feb 5,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defTabSz="484886">
              <a:defRPr sz="6640"/>
            </a:lvl1pPr>
          </a:lstStyle>
          <a:p>
            <a:pPr/>
            <a:r>
              <a:t>How long does drug-related psychosis last?</a:t>
            </a:r>
          </a:p>
        </p:txBody>
      </p:sp>
      <p:sp>
        <p:nvSpPr>
          <p:cNvPr id="176" name="Shape 176"/>
          <p:cNvSpPr/>
          <p:nvPr>
            <p:ph type="body" idx="1"/>
          </p:nvPr>
        </p:nvSpPr>
        <p:spPr>
          <a:prstGeom prst="rect">
            <a:avLst/>
          </a:prstGeom>
        </p:spPr>
        <p:txBody>
          <a:bodyPr/>
          <a:lstStyle/>
          <a:p>
            <a:pPr marL="411479" indent="-411479" defTabSz="525779">
              <a:spcBef>
                <a:spcPts val="3700"/>
              </a:spcBef>
              <a:defRPr sz="3420"/>
            </a:pPr>
            <a:r>
              <a:t>Drug-related psychosis may be:</a:t>
            </a:r>
          </a:p>
          <a:p>
            <a:pPr lvl="1" marL="822959" indent="-411479" defTabSz="525779">
              <a:spcBef>
                <a:spcPts val="3700"/>
              </a:spcBef>
              <a:defRPr sz="3420"/>
            </a:pPr>
            <a:r>
              <a:t>transient:  persists only during the course of drug intoxication (most common)</a:t>
            </a:r>
          </a:p>
          <a:p>
            <a:pPr lvl="1" marL="822959" indent="-411479" defTabSz="525779">
              <a:spcBef>
                <a:spcPts val="3700"/>
              </a:spcBef>
              <a:defRPr sz="3420"/>
            </a:pPr>
            <a:r>
              <a:t>persistent:  persists beyond the period of intoxication, but resolves on its own, usually without medication</a:t>
            </a:r>
          </a:p>
          <a:p>
            <a:pPr lvl="1" marL="822959" indent="-411479" defTabSz="525779">
              <a:spcBef>
                <a:spcPts val="3700"/>
              </a:spcBef>
              <a:defRPr sz="3420"/>
            </a:pPr>
            <a:r>
              <a:t>?permanent, i.e. schizophrenia: does not resolve without medication, usually requires lifelong medication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lvl1pPr defTabSz="467359">
              <a:defRPr sz="6560">
                <a:latin typeface="Hoefler Text"/>
                <a:ea typeface="Hoefler Text"/>
                <a:cs typeface="Hoefler Text"/>
                <a:sym typeface="Hoefler Text"/>
              </a:defRPr>
            </a:lvl1pPr>
          </a:lstStyle>
          <a:p>
            <a:pPr/>
            <a:r>
              <a:t>Adolescent cannabis use and schizophrenia</a:t>
            </a:r>
          </a:p>
        </p:txBody>
      </p:sp>
      <p:sp>
        <p:nvSpPr>
          <p:cNvPr id="179" name="Shape 179"/>
          <p:cNvSpPr/>
          <p:nvPr>
            <p:ph type="body" idx="1"/>
          </p:nvPr>
        </p:nvSpPr>
        <p:spPr>
          <a:prstGeom prst="rect">
            <a:avLst/>
          </a:prstGeom>
        </p:spPr>
        <p:txBody>
          <a:bodyPr/>
          <a:lstStyle/>
          <a:p>
            <a:pPr marL="338582" indent="-338582" defTabSz="502412">
              <a:spcBef>
                <a:spcPts val="3000"/>
              </a:spcBef>
              <a:buSzPct val="50000"/>
              <a:buBlip>
                <a:blip r:embed="rId3"/>
              </a:buBlip>
              <a:defRPr sz="3096">
                <a:latin typeface="Hoefler Text"/>
                <a:ea typeface="Hoefler Text"/>
                <a:cs typeface="Hoefler Text"/>
                <a:sym typeface="Hoefler Text"/>
              </a:defRPr>
            </a:pPr>
            <a:r>
              <a:t>Andreason et al (1987), 45,570 Swedish Conscripts over 15 years, then 27 years (2002)</a:t>
            </a:r>
          </a:p>
          <a:p>
            <a:pPr marL="338582" indent="-338582" defTabSz="502412">
              <a:spcBef>
                <a:spcPts val="3000"/>
              </a:spcBef>
              <a:buSzPct val="50000"/>
              <a:buBlip>
                <a:blip r:embed="rId3"/>
              </a:buBlip>
              <a:defRPr sz="3096">
                <a:latin typeface="Hoefler Text"/>
                <a:ea typeface="Hoefler Text"/>
                <a:cs typeface="Hoefler Text"/>
                <a:sym typeface="Hoefler Text"/>
              </a:defRPr>
            </a:pPr>
            <a:r>
              <a:t>Arseneault et al (2002), 1037 New Zealand subjects, over 15 years</a:t>
            </a:r>
          </a:p>
          <a:p>
            <a:pPr marL="338581" indent="-338581" defTabSz="502412">
              <a:spcBef>
                <a:spcPts val="3000"/>
              </a:spcBef>
              <a:buSzPct val="50000"/>
              <a:buBlip>
                <a:blip r:embed="rId3"/>
              </a:buBlip>
              <a:defRPr sz="3096">
                <a:latin typeface="Hoefler Text"/>
                <a:ea typeface="Hoefler Text"/>
                <a:cs typeface="Hoefler Text"/>
                <a:sym typeface="Hoefler Text"/>
              </a:defRPr>
            </a:pPr>
            <a:r>
              <a:t>van Os et al (2002), 4104 Dutch subjects, over 3 years</a:t>
            </a:r>
          </a:p>
          <a:p>
            <a:pPr marL="338581" indent="-338581" defTabSz="502412">
              <a:spcBef>
                <a:spcPts val="3000"/>
              </a:spcBef>
              <a:buSzPct val="50000"/>
              <a:buBlip>
                <a:blip r:embed="rId3"/>
              </a:buBlip>
              <a:defRPr sz="3096">
                <a:latin typeface="Hoefler Text"/>
                <a:ea typeface="Hoefler Text"/>
                <a:cs typeface="Hoefler Text"/>
                <a:sym typeface="Hoefler Text"/>
              </a:defRPr>
            </a:pPr>
            <a:r>
              <a:t>Fergusson et al (2003) 1265 New Zealand subjects over 3 years</a:t>
            </a:r>
          </a:p>
          <a:p>
            <a:pPr marL="338581" indent="-338581" defTabSz="502412">
              <a:spcBef>
                <a:spcPts val="3000"/>
              </a:spcBef>
              <a:buSzPct val="50000"/>
              <a:buBlip>
                <a:blip r:embed="rId3"/>
              </a:buBlip>
              <a:defRPr sz="3096">
                <a:latin typeface="Hoefler Text"/>
                <a:ea typeface="Hoefler Text"/>
                <a:cs typeface="Hoefler Text"/>
                <a:sym typeface="Hoefler Text"/>
              </a:defRPr>
            </a:pPr>
            <a:r>
              <a:t>Henquet et al (2005), 2437 German subjects, over 4 years</a:t>
            </a:r>
          </a:p>
          <a:p>
            <a:pPr marL="338581" indent="-338581" defTabSz="502412">
              <a:spcBef>
                <a:spcPts val="3000"/>
              </a:spcBef>
              <a:buSzPct val="50000"/>
              <a:buBlip>
                <a:blip r:embed="rId3"/>
              </a:buBlip>
              <a:defRPr sz="3096">
                <a:latin typeface="Hoefler Text"/>
                <a:ea typeface="Hoefler Text"/>
                <a:cs typeface="Hoefler Text"/>
                <a:sym typeface="Hoefler Text"/>
              </a:defRPr>
            </a:pPr>
          </a:p>
        </p:txBody>
      </p:sp>
      <p:sp>
        <p:nvSpPr>
          <p:cNvPr id="180" name="Shape 180"/>
          <p:cNvSpPr/>
          <p:nvPr/>
        </p:nvSpPr>
        <p:spPr>
          <a:xfrm>
            <a:off x="513550" y="7095254"/>
            <a:ext cx="12259169" cy="2503124"/>
          </a:xfrm>
          <a:prstGeom prst="rect">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effectLst>
                  <a:outerShdw sx="100000" sy="100000" kx="0" ky="0" algn="b" rotWithShape="0" blurRad="25400" dist="23998" dir="2700000">
                    <a:srgbClr val="000000">
                      <a:alpha val="31034"/>
                    </a:srgbClr>
                  </a:outerShdw>
                </a:effectLst>
              </a:defRPr>
            </a:lvl1pPr>
          </a:lstStyle>
          <a:p>
            <a:pPr/>
            <a:r>
              <a:t>Studies consistently show a 2-3x increased risk of developing schizophrenia in those who use cannabis before age 18.  Risk increases with earlier age of use and higher frequency of use.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lvl1pPr defTabSz="484886">
              <a:defRPr sz="6640"/>
            </a:lvl1pPr>
          </a:lstStyle>
          <a:p>
            <a:pPr/>
            <a:r>
              <a:t>Adolescent cannabis use and schizophrenia</a:t>
            </a:r>
          </a:p>
        </p:txBody>
      </p:sp>
      <p:sp>
        <p:nvSpPr>
          <p:cNvPr id="185" name="Shape 185"/>
          <p:cNvSpPr/>
          <p:nvPr>
            <p:ph type="body" idx="1"/>
          </p:nvPr>
        </p:nvSpPr>
        <p:spPr>
          <a:prstGeom prst="rect">
            <a:avLst/>
          </a:prstGeom>
        </p:spPr>
        <p:txBody>
          <a:bodyPr/>
          <a:lstStyle/>
          <a:p>
            <a:pPr/>
            <a:r>
              <a:t>marijuana is likely not “causing” schizophrenia, but rather triggering it in vulnerable individuals</a:t>
            </a:r>
          </a:p>
          <a:p>
            <a:pPr/>
            <a:r>
              <a:t>at this time there is no way to know who is vulnerable</a:t>
            </a:r>
          </a:p>
          <a:p>
            <a:pPr/>
            <a:r>
              <a:t>earlier onset of schizophrenia is associated with poor outcome, as is substance abuse + schizophrenia</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lvl1pPr defTabSz="484886">
              <a:defRPr sz="6640"/>
            </a:lvl1pPr>
          </a:lstStyle>
          <a:p>
            <a:pPr/>
            <a:r>
              <a:t>Cannabis and psychosis — Summary</a:t>
            </a:r>
          </a:p>
        </p:txBody>
      </p:sp>
      <p:sp>
        <p:nvSpPr>
          <p:cNvPr id="188" name="Shape 188"/>
          <p:cNvSpPr/>
          <p:nvPr>
            <p:ph type="body" idx="1"/>
          </p:nvPr>
        </p:nvSpPr>
        <p:spPr>
          <a:prstGeom prst="rect">
            <a:avLst/>
          </a:prstGeom>
        </p:spPr>
        <p:txBody>
          <a:bodyPr/>
          <a:lstStyle/>
          <a:p>
            <a:pPr/>
            <a:r>
              <a:t>Cannabis use frequently causes transient psychosis by increasing dopamine levels in the brain</a:t>
            </a:r>
          </a:p>
          <a:p>
            <a:pPr/>
            <a:r>
              <a:t>Early cannabis use can be a risk factor for schizophrenia</a:t>
            </a:r>
          </a:p>
          <a:p>
            <a:pPr/>
            <a:r>
              <a:t>Cannabis use should be avoided in individuals under age 18</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a:r>
              <a:t>Opioids</a:t>
            </a:r>
          </a:p>
        </p:txBody>
      </p:sp>
      <p:sp>
        <p:nvSpPr>
          <p:cNvPr id="191" name="Shape 191"/>
          <p:cNvSpPr/>
          <p:nvPr>
            <p:ph type="body" idx="1"/>
          </p:nvPr>
        </p:nvSpPr>
        <p:spPr>
          <a:prstGeom prst="rect">
            <a:avLst/>
          </a:prstGeom>
        </p:spPr>
        <p:txBody>
          <a:bodyPr/>
          <a:lstStyle/>
          <a:p>
            <a:pPr/>
            <a:r>
              <a:t>a class of drugs chemically related to opium</a:t>
            </a:r>
          </a:p>
          <a:p>
            <a:pPr/>
            <a:r>
              <a:t>used in medicine to alleviate pain; used recreationally to induce euphoria</a:t>
            </a:r>
          </a:p>
          <a:p>
            <a:pPr/>
            <a:r>
              <a:t>Examples:  morphine, codeine, oxycodone, hydromorphone, heroine, fentanyl</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95" name="Shape 195"/>
          <p:cNvSpPr/>
          <p:nvPr>
            <p:ph type="body" idx="1"/>
          </p:nvPr>
        </p:nvSpPr>
        <p:spPr>
          <a:prstGeom prst="rect">
            <a:avLst/>
          </a:prstGeom>
        </p:spPr>
        <p:txBody>
          <a:bodyPr/>
          <a:lstStyle/>
          <a:p>
            <a:pPr marL="411479" indent="-411479" defTabSz="525779">
              <a:spcBef>
                <a:spcPts val="3700"/>
              </a:spcBef>
              <a:defRPr sz="3400"/>
            </a:pPr>
            <a:r>
              <a:t>Opiate misuse has become more widespread since prescription opiates and synthetic opiates became more widely available in the 1990’s</a:t>
            </a:r>
          </a:p>
          <a:p>
            <a:pPr marL="411479" indent="-411479" defTabSz="525779">
              <a:spcBef>
                <a:spcPts val="3700"/>
              </a:spcBef>
              <a:defRPr sz="3400"/>
            </a:pPr>
            <a:r>
              <a:t>9 hospital admissions per day for opiate poisoning in 2008 vs 17 in 2017</a:t>
            </a:r>
          </a:p>
          <a:p>
            <a:pPr marL="411479" indent="-411479" defTabSz="525779">
              <a:spcBef>
                <a:spcPts val="3700"/>
              </a:spcBef>
              <a:defRPr sz="3400"/>
            </a:pPr>
            <a:r>
              <a:t>2861 opiate-related overdose deaths in 2016 (7.9/100,000), vs 4000 in 2017</a:t>
            </a:r>
          </a:p>
          <a:p>
            <a:pPr marL="411479" indent="-411479" defTabSz="525779">
              <a:spcBef>
                <a:spcPts val="3700"/>
              </a:spcBef>
              <a:defRPr sz="3400"/>
            </a:pPr>
            <a:r>
              <a:t>BC and Alberta — 42 fatal fentanyl overdoses in 2012, 418 in 2015</a:t>
            </a:r>
          </a:p>
        </p:txBody>
      </p:sp>
      <p:pic>
        <p:nvPicPr>
          <p:cNvPr id="196" name="image1.png"/>
          <p:cNvPicPr>
            <a:picLocks noChangeAspect="1"/>
          </p:cNvPicPr>
          <p:nvPr/>
        </p:nvPicPr>
        <p:blipFill>
          <a:blip r:embed="rId3">
            <a:extLst/>
          </a:blip>
          <a:stretch>
            <a:fillRect/>
          </a:stretch>
        </p:blipFill>
        <p:spPr>
          <a:xfrm>
            <a:off x="-1" y="383850"/>
            <a:ext cx="13004802" cy="8619268"/>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lvl1pPr defTabSz="484886">
              <a:defRPr sz="6640"/>
            </a:lvl1pPr>
          </a:lstStyle>
          <a:p>
            <a:pPr/>
            <a:r>
              <a:t>Opioid-related harms and deaths in Canada</a:t>
            </a:r>
          </a:p>
        </p:txBody>
      </p:sp>
      <p:sp>
        <p:nvSpPr>
          <p:cNvPr id="201" name="Shape 201"/>
          <p:cNvSpPr/>
          <p:nvPr>
            <p:ph type="body" idx="1"/>
          </p:nvPr>
        </p:nvSpPr>
        <p:spPr>
          <a:prstGeom prst="rect">
            <a:avLst/>
          </a:prstGeom>
        </p:spPr>
        <p:txBody>
          <a:bodyPr/>
          <a:lstStyle/>
          <a:p>
            <a:pPr marL="411479" indent="-411479" defTabSz="525779">
              <a:spcBef>
                <a:spcPts val="3700"/>
              </a:spcBef>
              <a:defRPr sz="3420"/>
            </a:pPr>
            <a:r>
              <a:t>3005 opioid related deaths in 2016 (8.3 per 100,000 population), 55% involved fentanyl</a:t>
            </a:r>
          </a:p>
          <a:p>
            <a:pPr marL="411479" indent="-411479" defTabSz="525779">
              <a:spcBef>
                <a:spcPts val="3700"/>
              </a:spcBef>
              <a:defRPr sz="3420"/>
            </a:pPr>
            <a:r>
              <a:t>3996 opioid related deaths in 2017 (10.9 per100,000), 72% involved fentanyl</a:t>
            </a:r>
          </a:p>
          <a:p>
            <a:pPr marL="411479" indent="-411479" defTabSz="525779">
              <a:spcBef>
                <a:spcPts val="3700"/>
              </a:spcBef>
              <a:defRPr sz="3420"/>
            </a:pPr>
            <a:r>
              <a:t>2066 opioid related deaths from Jan-Jun 2018 (11.2 per 100,000)</a:t>
            </a:r>
          </a:p>
          <a:p>
            <a:pPr marL="411479" indent="-411479" defTabSz="525779">
              <a:spcBef>
                <a:spcPts val="3700"/>
              </a:spcBef>
              <a:defRPr sz="3420"/>
            </a:pPr>
            <a:r>
              <a:t>Between 2016 and 2017, ER visits for opioid poisonings increased by 73% in Ontario, 23% in Alberta</a:t>
            </a:r>
          </a:p>
        </p:txBody>
      </p:sp>
      <p:sp>
        <p:nvSpPr>
          <p:cNvPr id="202" name="Shape 202"/>
          <p:cNvSpPr/>
          <p:nvPr/>
        </p:nvSpPr>
        <p:spPr>
          <a:xfrm>
            <a:off x="6068906" y="9042400"/>
            <a:ext cx="602011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defRPr sz="2500"/>
            </a:lvl1pPr>
          </a:lstStyle>
          <a:p>
            <a:pPr/>
            <a:r>
              <a:t>Source:  Public Health Agency of Canada</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image.jpe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205" name="Shape 205"/>
          <p:cNvSpPr/>
          <p:nvPr/>
        </p:nvSpPr>
        <p:spPr>
          <a:xfrm>
            <a:off x="10429541" y="9276315"/>
            <a:ext cx="1454913"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Taken from NIDA</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lvl1pPr defTabSz="484886">
              <a:defRPr sz="6600"/>
            </a:lvl1pPr>
          </a:lstStyle>
          <a:p>
            <a:pPr/>
            <a:r>
              <a:t>Short Term Effects of Opioid Use</a:t>
            </a:r>
          </a:p>
        </p:txBody>
      </p:sp>
      <p:sp>
        <p:nvSpPr>
          <p:cNvPr id="210" name="Shape 210"/>
          <p:cNvSpPr/>
          <p:nvPr>
            <p:ph type="body" idx="1"/>
          </p:nvPr>
        </p:nvSpPr>
        <p:spPr>
          <a:prstGeom prst="rect">
            <a:avLst/>
          </a:prstGeom>
        </p:spPr>
        <p:txBody>
          <a:bodyPr/>
          <a:lstStyle/>
          <a:p>
            <a:pPr marL="388620" indent="-388620" defTabSz="496569">
              <a:spcBef>
                <a:spcPts val="3500"/>
              </a:spcBef>
              <a:defRPr sz="3200"/>
            </a:pPr>
            <a:r>
              <a:t>Pain relief</a:t>
            </a:r>
          </a:p>
          <a:p>
            <a:pPr marL="388620" indent="-388620" defTabSz="496569">
              <a:spcBef>
                <a:spcPts val="3500"/>
              </a:spcBef>
              <a:defRPr sz="3200"/>
            </a:pPr>
            <a:r>
              <a:t>Feelings of euphoria</a:t>
            </a:r>
          </a:p>
          <a:p>
            <a:pPr marL="388620" indent="-388620" defTabSz="496569">
              <a:spcBef>
                <a:spcPts val="3500"/>
              </a:spcBef>
              <a:defRPr sz="3200"/>
            </a:pPr>
            <a:r>
              <a:t>Drowsiness </a:t>
            </a:r>
          </a:p>
          <a:p>
            <a:pPr marL="388620" indent="-388620" defTabSz="496569">
              <a:spcBef>
                <a:spcPts val="3500"/>
              </a:spcBef>
              <a:defRPr sz="3200"/>
            </a:pPr>
            <a:r>
              <a:t>Pinpoint pupils</a:t>
            </a:r>
          </a:p>
          <a:p>
            <a:pPr marL="388620" indent="-388620" defTabSz="496569">
              <a:spcBef>
                <a:spcPts val="3500"/>
              </a:spcBef>
              <a:defRPr sz="3200"/>
            </a:pPr>
            <a:r>
              <a:t>Paranoia</a:t>
            </a:r>
          </a:p>
          <a:p>
            <a:pPr marL="388620" indent="-388620" defTabSz="496569">
              <a:spcBef>
                <a:spcPts val="3500"/>
              </a:spcBef>
              <a:defRPr sz="3200"/>
            </a:pPr>
            <a:r>
              <a:t>Nausea</a:t>
            </a:r>
          </a:p>
          <a:p>
            <a:pPr marL="388620" indent="-388620" defTabSz="496569">
              <a:spcBef>
                <a:spcPts val="3500"/>
              </a:spcBef>
              <a:defRPr sz="3200"/>
            </a:pPr>
            <a:r>
              <a:t>Constipation</a:t>
            </a:r>
          </a:p>
        </p:txBody>
      </p:sp>
      <p:pic>
        <p:nvPicPr>
          <p:cNvPr id="211" name="image2.png"/>
          <p:cNvPicPr>
            <a:picLocks noChangeAspect="1"/>
          </p:cNvPicPr>
          <p:nvPr/>
        </p:nvPicPr>
        <p:blipFill>
          <a:blip r:embed="rId3">
            <a:extLst/>
          </a:blip>
          <a:stretch>
            <a:fillRect/>
          </a:stretch>
        </p:blipFill>
        <p:spPr>
          <a:xfrm>
            <a:off x="14943334" y="5670550"/>
            <a:ext cx="4800602" cy="3327400"/>
          </a:xfrm>
          <a:prstGeom prst="rect">
            <a:avLst/>
          </a:prstGeom>
          <a:ln w="12700">
            <a:miter lim="400000"/>
          </a:ln>
        </p:spPr>
      </p:pic>
      <p:pic>
        <p:nvPicPr>
          <p:cNvPr id="212" name="image3.png"/>
          <p:cNvPicPr>
            <a:picLocks noChangeAspect="1"/>
          </p:cNvPicPr>
          <p:nvPr/>
        </p:nvPicPr>
        <p:blipFill>
          <a:blip r:embed="rId4">
            <a:extLst/>
          </a:blip>
          <a:stretch>
            <a:fillRect/>
          </a:stretch>
        </p:blipFill>
        <p:spPr>
          <a:xfrm>
            <a:off x="6091087" y="4286250"/>
            <a:ext cx="4368803" cy="28956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16" name="Shape 216"/>
          <p:cNvSpPr/>
          <p:nvPr>
            <p:ph type="title"/>
          </p:nvPr>
        </p:nvSpPr>
        <p:spPr>
          <a:prstGeom prst="rect">
            <a:avLst/>
          </a:prstGeom>
        </p:spPr>
        <p:txBody>
          <a:bodyPr/>
          <a:lstStyle/>
          <a:p>
            <a:pPr/>
            <a:r>
              <a:t>Opioid Overdose</a:t>
            </a:r>
          </a:p>
        </p:txBody>
      </p:sp>
      <p:sp>
        <p:nvSpPr>
          <p:cNvPr id="217" name="Shape 217"/>
          <p:cNvSpPr/>
          <p:nvPr>
            <p:ph type="body" idx="1"/>
          </p:nvPr>
        </p:nvSpPr>
        <p:spPr>
          <a:prstGeom prst="rect">
            <a:avLst/>
          </a:prstGeom>
        </p:spPr>
        <p:txBody>
          <a:bodyPr/>
          <a:lstStyle/>
          <a:p>
            <a:pPr marL="416051" indent="-416051" defTabSz="531622">
              <a:spcBef>
                <a:spcPts val="3800"/>
              </a:spcBef>
              <a:defRPr sz="3400"/>
            </a:pPr>
            <a:r>
              <a:t>Drowsiness, Confusion</a:t>
            </a:r>
          </a:p>
          <a:p>
            <a:pPr marL="416051" indent="-416051" defTabSz="531622">
              <a:spcBef>
                <a:spcPts val="3800"/>
              </a:spcBef>
              <a:defRPr sz="3400"/>
            </a:pPr>
            <a:r>
              <a:t>Coma</a:t>
            </a:r>
          </a:p>
          <a:p>
            <a:pPr marL="416051" indent="-416051" defTabSz="531622">
              <a:spcBef>
                <a:spcPts val="3800"/>
              </a:spcBef>
              <a:defRPr sz="3400"/>
            </a:pPr>
            <a:r>
              <a:t>Respiratory Depression</a:t>
            </a:r>
          </a:p>
          <a:p>
            <a:pPr marL="416051" indent="-416051" defTabSz="531622">
              <a:spcBef>
                <a:spcPts val="3800"/>
              </a:spcBef>
              <a:defRPr sz="3400"/>
            </a:pPr>
            <a:r>
              <a:t>Death</a:t>
            </a:r>
          </a:p>
          <a:p>
            <a:pPr marL="416051" indent="-416051" defTabSz="531622">
              <a:spcBef>
                <a:spcPts val="3800"/>
              </a:spcBef>
              <a:defRPr sz="3400"/>
            </a:pPr>
            <a:r>
              <a:t>Risk factors:  loss of withdrawal, use of high potency synthetic opioids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a:r>
              <a:t>Objectives</a:t>
            </a:r>
          </a:p>
        </p:txBody>
      </p:sp>
      <p:sp>
        <p:nvSpPr>
          <p:cNvPr id="130" name="Shape 130"/>
          <p:cNvSpPr/>
          <p:nvPr>
            <p:ph type="body" idx="1"/>
          </p:nvPr>
        </p:nvSpPr>
        <p:spPr>
          <a:prstGeom prst="rect">
            <a:avLst/>
          </a:prstGeom>
        </p:spPr>
        <p:txBody>
          <a:bodyPr/>
          <a:lstStyle/>
          <a:p>
            <a:pPr/>
            <a:r>
              <a:t>To learn about and gain an understanding of:</a:t>
            </a:r>
          </a:p>
          <a:p>
            <a:pPr lvl="1"/>
            <a:r>
              <a:t>what cannabis is and how it acts in the brain</a:t>
            </a:r>
          </a:p>
          <a:p>
            <a:pPr lvl="1"/>
            <a:r>
              <a:t>one of the most serious side effects of cannabis (psychosis)</a:t>
            </a:r>
          </a:p>
          <a:p>
            <a:pPr lvl="1"/>
            <a:r>
              <a:t>what has led to the opioid crisis and why it is so serious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19" name="Shape 219"/>
          <p:cNvSpPr/>
          <p:nvPr>
            <p:ph type="title"/>
          </p:nvPr>
        </p:nvSpPr>
        <p:spPr>
          <a:prstGeom prst="rect">
            <a:avLst/>
          </a:prstGeom>
        </p:spPr>
        <p:txBody>
          <a:bodyPr/>
          <a:lstStyle/>
          <a:p>
            <a:pPr/>
            <a:r>
              <a:t>Opioid Withdrawal </a:t>
            </a:r>
          </a:p>
        </p:txBody>
      </p:sp>
      <p:sp>
        <p:nvSpPr>
          <p:cNvPr id="220" name="Shape 220"/>
          <p:cNvSpPr/>
          <p:nvPr>
            <p:ph type="body" idx="1"/>
          </p:nvPr>
        </p:nvSpPr>
        <p:spPr>
          <a:prstGeom prst="rect">
            <a:avLst/>
          </a:prstGeom>
        </p:spPr>
        <p:txBody>
          <a:bodyPr/>
          <a:lstStyle/>
          <a:p>
            <a:pPr marL="320039" indent="-320039" defTabSz="408940">
              <a:spcBef>
                <a:spcPts val="2900"/>
              </a:spcBef>
              <a:defRPr sz="3600"/>
            </a:pPr>
            <a:r>
              <a:t>within 6-12 hours for short-acting opiates, 30 hours for longer acting opiates</a:t>
            </a:r>
          </a:p>
          <a:p>
            <a:pPr marL="320039" indent="-320039" defTabSz="408940">
              <a:spcBef>
                <a:spcPts val="2900"/>
              </a:spcBef>
              <a:defRPr sz="3600"/>
            </a:pPr>
            <a:r>
              <a:t>muscle aches, depression, anxiety/agitation, tearing/runny nose, pupil dilatation, sweating, nausea, diarrhea, fever, insomnia</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lvl1pPr defTabSz="484886">
              <a:defRPr sz="6640"/>
            </a:lvl1pPr>
          </a:lstStyle>
          <a:p>
            <a:pPr/>
            <a:r>
              <a:t>Challenges in Opioid Addiction</a:t>
            </a:r>
          </a:p>
        </p:txBody>
      </p:sp>
      <p:sp>
        <p:nvSpPr>
          <p:cNvPr id="225" name="Shape 225"/>
          <p:cNvSpPr/>
          <p:nvPr>
            <p:ph type="body" idx="1"/>
          </p:nvPr>
        </p:nvSpPr>
        <p:spPr>
          <a:prstGeom prst="rect">
            <a:avLst/>
          </a:prstGeom>
        </p:spPr>
        <p:txBody>
          <a:bodyPr/>
          <a:lstStyle/>
          <a:p>
            <a:pPr marL="443484" indent="-443484" defTabSz="566674">
              <a:spcBef>
                <a:spcPts val="4000"/>
              </a:spcBef>
              <a:defRPr sz="3686"/>
            </a:pPr>
            <a:r>
              <a:t>Loss of tolerance can lead to accidental overdose</a:t>
            </a:r>
          </a:p>
          <a:p>
            <a:pPr marL="443484" indent="-443484" defTabSz="566674">
              <a:spcBef>
                <a:spcPts val="4000"/>
              </a:spcBef>
              <a:defRPr sz="3686"/>
            </a:pPr>
            <a:r>
              <a:t>High potency synthetic opioids present a higher risk of accidental overdose</a:t>
            </a:r>
          </a:p>
          <a:p>
            <a:pPr marL="443484" indent="-443484" defTabSz="566674">
              <a:spcBef>
                <a:spcPts val="4000"/>
              </a:spcBef>
              <a:defRPr sz="3686"/>
            </a:pPr>
            <a:r>
              <a:t>Relapse rates following residential treatment as high as 90%</a:t>
            </a:r>
          </a:p>
          <a:p>
            <a:pPr marL="443484" indent="-443484" defTabSz="566674">
              <a:spcBef>
                <a:spcPts val="4000"/>
              </a:spcBef>
              <a:defRPr sz="3686"/>
            </a:pPr>
            <a:r>
              <a:t>Factors contributing to relapse:  withdrawal, craving, abnormal stress response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lvl1pPr defTabSz="554990">
              <a:defRPr sz="7600"/>
            </a:lvl1pPr>
          </a:lstStyle>
          <a:p>
            <a:pPr/>
            <a:r>
              <a:t>Opioid Agonist Treatment</a:t>
            </a:r>
          </a:p>
        </p:txBody>
      </p:sp>
      <p:sp>
        <p:nvSpPr>
          <p:cNvPr id="228" name="Shape 228"/>
          <p:cNvSpPr/>
          <p:nvPr>
            <p:ph type="body" idx="1"/>
          </p:nvPr>
        </p:nvSpPr>
        <p:spPr>
          <a:prstGeom prst="rect">
            <a:avLst/>
          </a:prstGeom>
        </p:spPr>
        <p:txBody>
          <a:bodyPr/>
          <a:lstStyle/>
          <a:p>
            <a:pPr/>
            <a:r>
              <a:t>Involves replacing the opioid with one of two options:</a:t>
            </a:r>
          </a:p>
          <a:p>
            <a:pPr lvl="1"/>
            <a:r>
              <a:t>methadone — a long-acting opioid that when used properly does not cause euphoria </a:t>
            </a:r>
          </a:p>
          <a:p>
            <a:pPr lvl="1"/>
            <a:r>
              <a:t>buprenorphine (suboxone) — a “partial agonist” — has minimal agonist activity on the receptor, carries least risk of overdose</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a:r>
              <a:t>Opioid agonist therapy</a:t>
            </a:r>
          </a:p>
        </p:txBody>
      </p:sp>
      <p:sp>
        <p:nvSpPr>
          <p:cNvPr id="231" name="Shape 231"/>
          <p:cNvSpPr/>
          <p:nvPr>
            <p:ph type="body" idx="1"/>
          </p:nvPr>
        </p:nvSpPr>
        <p:spPr>
          <a:prstGeom prst="rect">
            <a:avLst/>
          </a:prstGeom>
        </p:spPr>
        <p:txBody>
          <a:bodyPr/>
          <a:lstStyle/>
          <a:p>
            <a:pPr/>
            <a:r>
              <a:t>is NOT replacing one addiction with another</a:t>
            </a:r>
          </a:p>
          <a:p>
            <a:pPr/>
            <a:r>
              <a:t>works by eliminating the cycle of euphoria and withdrawal, reducing cravings, and restoring normal stress response</a:t>
            </a:r>
          </a:p>
          <a:p>
            <a:pPr/>
            <a:r>
              <a:t>Canadian guidelines for management of opioid use disorder (CMAJ, March 2018) recommend opioid agonist treatment as first line therapy</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a:r>
              <a:t>In Summary…</a:t>
            </a:r>
          </a:p>
        </p:txBody>
      </p:sp>
      <p:sp>
        <p:nvSpPr>
          <p:cNvPr id="234" name="Shape 234"/>
          <p:cNvSpPr/>
          <p:nvPr>
            <p:ph type="body" idx="1"/>
          </p:nvPr>
        </p:nvSpPr>
        <p:spPr>
          <a:prstGeom prst="rect">
            <a:avLst/>
          </a:prstGeom>
        </p:spPr>
        <p:txBody>
          <a:bodyPr/>
          <a:lstStyle/>
          <a:p>
            <a:pPr marL="443484" indent="-443484" defTabSz="566674">
              <a:spcBef>
                <a:spcPts val="4000"/>
              </a:spcBef>
              <a:defRPr sz="3686"/>
            </a:pPr>
            <a:r>
              <a:t>Opioid addiction is a chronic, life-threatening condition, which often begins with prescription opioid tablets</a:t>
            </a:r>
          </a:p>
          <a:p>
            <a:pPr marL="443484" indent="-443484" defTabSz="566674">
              <a:spcBef>
                <a:spcPts val="4000"/>
              </a:spcBef>
              <a:defRPr sz="3686"/>
            </a:pPr>
            <a:r>
              <a:t>Opioid addiction may cause longterm changes in brain function and in stress response</a:t>
            </a:r>
          </a:p>
          <a:p>
            <a:pPr marL="443484" indent="-443484" defTabSz="566674">
              <a:spcBef>
                <a:spcPts val="4000"/>
              </a:spcBef>
              <a:defRPr sz="3686"/>
            </a:pPr>
            <a:r>
              <a:t>2018 Canadian clinical guidelines recommend opiate agonist treatment as a first line treatment, particularly buprenorphine (Suboxone) where possible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132" name="pasted-image.tiff"/>
          <p:cNvPicPr>
            <a:picLocks noChangeAspect="1"/>
          </p:cNvPicPr>
          <p:nvPr>
            <p:ph type="pic" idx="13"/>
          </p:nvPr>
        </p:nvPicPr>
        <p:blipFill>
          <a:blip r:embed="rId3">
            <a:extLst/>
          </a:blip>
          <a:srcRect l="7575" t="0" r="7575" b="0"/>
          <a:stretch>
            <a:fillRect/>
          </a:stretch>
        </p:blipFill>
        <p:spPr>
          <a:prstGeom prst="rect">
            <a:avLst/>
          </a:prstGeom>
        </p:spPr>
      </p:pic>
      <p:sp>
        <p:nvSpPr>
          <p:cNvPr id="133" name="Shape 133"/>
          <p:cNvSpPr/>
          <p:nvPr>
            <p:ph type="title"/>
          </p:nvPr>
        </p:nvSpPr>
        <p:spPr>
          <a:prstGeom prst="rect">
            <a:avLst/>
          </a:prstGeom>
        </p:spPr>
        <p:txBody>
          <a:bodyPr/>
          <a:lstStyle>
            <a:lvl1pPr>
              <a:defRPr>
                <a:solidFill>
                  <a:srgbClr val="0E0E0E"/>
                </a:solidFill>
              </a:defRPr>
            </a:lvl1pPr>
          </a:lstStyle>
          <a:p>
            <a:pPr/>
            <a:r>
              <a:t>Cannabis</a:t>
            </a:r>
          </a:p>
        </p:txBody>
      </p:sp>
      <p:sp>
        <p:nvSpPr>
          <p:cNvPr id="134" name="Shape 134"/>
          <p:cNvSpPr/>
          <p:nvPr>
            <p:ph type="body" sz="half" idx="1"/>
          </p:nvPr>
        </p:nvSpPr>
        <p:spPr>
          <a:prstGeom prst="rect">
            <a:avLst/>
          </a:prstGeom>
        </p:spPr>
        <p:txBody>
          <a:bodyPr/>
          <a:lstStyle/>
          <a:p>
            <a:pPr marL="377190" indent="-377190" defTabSz="578358">
              <a:spcBef>
                <a:spcPts val="3700"/>
              </a:spcBef>
              <a:defRPr sz="2772">
                <a:solidFill>
                  <a:srgbClr val="0E0E0E"/>
                </a:solidFill>
              </a:defRPr>
            </a:pPr>
            <a:r>
              <a:t>Derived from cannabis plant</a:t>
            </a:r>
          </a:p>
          <a:p>
            <a:pPr marL="377190" indent="-377190" defTabSz="578358">
              <a:spcBef>
                <a:spcPts val="3700"/>
              </a:spcBef>
              <a:defRPr sz="2772">
                <a:solidFill>
                  <a:srgbClr val="0E0E0E"/>
                </a:solidFill>
              </a:defRPr>
            </a:pPr>
            <a:r>
              <a:t>marijuana/“weed”/“pot” consists of dried leaves/buds, can be smoked or taken orally</a:t>
            </a:r>
          </a:p>
          <a:p>
            <a:pPr marL="377190" indent="-377190" defTabSz="578358">
              <a:spcBef>
                <a:spcPts val="3700"/>
              </a:spcBef>
              <a:defRPr sz="2772">
                <a:solidFill>
                  <a:srgbClr val="0E0E0E"/>
                </a:solidFill>
              </a:defRPr>
            </a:pPr>
            <a:r>
              <a:t>can also be taken in other forms, such as oil</a:t>
            </a:r>
          </a:p>
          <a:p>
            <a:pPr marL="377190" indent="-377190" defTabSz="578358">
              <a:spcBef>
                <a:spcPts val="3700"/>
              </a:spcBef>
              <a:defRPr sz="2772">
                <a:solidFill>
                  <a:srgbClr val="0E0E0E"/>
                </a:solidFill>
              </a:defRPr>
            </a:pPr>
            <a:r>
              <a:t>Active ingredients:  THC (creates the “high”), CBD (therapeutic effects?), and dozens of others, not yet researched…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lvl1pPr defTabSz="484886">
              <a:defRPr sz="6640"/>
            </a:lvl1pPr>
          </a:lstStyle>
          <a:p>
            <a:pPr/>
            <a:r>
              <a:t>The Endocannabinoid System</a:t>
            </a:r>
          </a:p>
        </p:txBody>
      </p:sp>
      <p:sp>
        <p:nvSpPr>
          <p:cNvPr id="139" name="Shape 139"/>
          <p:cNvSpPr/>
          <p:nvPr>
            <p:ph type="body" idx="1"/>
          </p:nvPr>
        </p:nvSpPr>
        <p:spPr>
          <a:prstGeom prst="rect">
            <a:avLst/>
          </a:prstGeom>
        </p:spPr>
        <p:txBody>
          <a:bodyPr/>
          <a:lstStyle/>
          <a:p>
            <a:pPr marL="425195" indent="-425195" defTabSz="543305">
              <a:spcBef>
                <a:spcPts val="3900"/>
              </a:spcBef>
              <a:defRPr sz="3534"/>
            </a:pPr>
            <a:r>
              <a:t>We all have cannabinoid receptors on our brain cells</a:t>
            </a:r>
          </a:p>
          <a:p>
            <a:pPr marL="425195" indent="-425195" defTabSz="543305">
              <a:spcBef>
                <a:spcPts val="3900"/>
              </a:spcBef>
              <a:defRPr sz="3534"/>
            </a:pPr>
            <a:r>
              <a:t>We all produce endocannabinoids naturally in our brain (eg. anandamide)</a:t>
            </a:r>
          </a:p>
          <a:p>
            <a:pPr marL="425195" indent="-425195" defTabSz="543305">
              <a:spcBef>
                <a:spcPts val="3900"/>
              </a:spcBef>
              <a:defRPr sz="3534"/>
            </a:pPr>
            <a:r>
              <a:t>Cannabinoids interact with cannabinoid receptors like a lock and key</a:t>
            </a:r>
          </a:p>
          <a:p>
            <a:pPr marL="425195" indent="-425195" defTabSz="543305">
              <a:spcBef>
                <a:spcPts val="3900"/>
              </a:spcBef>
              <a:defRPr sz="3534"/>
            </a:pPr>
            <a:r>
              <a:t>They regulate many functions including pleasure, pain, appetite, memory, motivation, temperature regulation, and neurodevelopment.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image.jpe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144" name="Shape 144"/>
          <p:cNvSpPr/>
          <p:nvPr/>
        </p:nvSpPr>
        <p:spPr>
          <a:xfrm>
            <a:off x="639229" y="7490366"/>
            <a:ext cx="4996283"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Endocannabinoid</a:t>
            </a:r>
          </a:p>
          <a:p>
            <a:pPr/>
            <a:r>
              <a:t>System</a:t>
            </a:r>
          </a:p>
          <a:p>
            <a:pPr>
              <a:defRPr sz="2300"/>
            </a:pPr>
            <a:r>
              <a:t>(Picture from NIDA website)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a:r>
              <a:t>Tricking the brain…</a:t>
            </a:r>
          </a:p>
        </p:txBody>
      </p:sp>
      <p:sp>
        <p:nvSpPr>
          <p:cNvPr id="149" name="Shape 149"/>
          <p:cNvSpPr/>
          <p:nvPr>
            <p:ph type="body" idx="1"/>
          </p:nvPr>
        </p:nvSpPr>
        <p:spPr>
          <a:prstGeom prst="rect">
            <a:avLst/>
          </a:prstGeom>
        </p:spPr>
        <p:txBody>
          <a:bodyPr/>
          <a:lstStyle/>
          <a:p>
            <a:pPr/>
          </a:p>
        </p:txBody>
      </p:sp>
      <p:pic>
        <p:nvPicPr>
          <p:cNvPr id="150" name=""/>
          <p:cNvPicPr>
            <a:picLocks noChangeAspect="0"/>
          </p:cNvPicPr>
          <p:nvPr/>
        </p:nvPicPr>
        <p:blipFill>
          <a:blip r:embed="rId3">
            <a:extLst/>
          </a:blip>
          <a:stretch>
            <a:fillRect/>
          </a:stretch>
        </p:blipFill>
        <p:spPr>
          <a:xfrm>
            <a:off x="1460500" y="2538540"/>
            <a:ext cx="10109200" cy="7239001"/>
          </a:xfrm>
          <a:prstGeom prst="rect">
            <a:avLst/>
          </a:prstGeom>
        </p:spPr>
      </p:pic>
      <p:sp>
        <p:nvSpPr>
          <p:cNvPr id="151" name="Shape 151"/>
          <p:cNvSpPr/>
          <p:nvPr/>
        </p:nvSpPr>
        <p:spPr>
          <a:xfrm>
            <a:off x="1636745" y="9317895"/>
            <a:ext cx="2024762"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Picture taken from NIDA</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image.jpe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156" name="Shape 156"/>
          <p:cNvSpPr/>
          <p:nvPr/>
        </p:nvSpPr>
        <p:spPr>
          <a:xfrm>
            <a:off x="10477707" y="9324481"/>
            <a:ext cx="1454913"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Taken from NIDA</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THC vs Anandamide</a:t>
            </a:r>
          </a:p>
        </p:txBody>
      </p:sp>
      <p:sp>
        <p:nvSpPr>
          <p:cNvPr id="161" name="Shape 161"/>
          <p:cNvSpPr/>
          <p:nvPr>
            <p:ph type="body" idx="1"/>
          </p:nvPr>
        </p:nvSpPr>
        <p:spPr>
          <a:prstGeom prst="rect">
            <a:avLst/>
          </a:prstGeom>
        </p:spPr>
        <p:txBody>
          <a:bodyPr/>
          <a:lstStyle/>
          <a:p>
            <a:pPr marL="452627" indent="-452627" defTabSz="578358">
              <a:spcBef>
                <a:spcPts val="4100"/>
              </a:spcBef>
              <a:defRPr sz="3762"/>
            </a:pPr>
            <a:r>
              <a:t>THC is more potent and longer lasting than anandamide.</a:t>
            </a:r>
          </a:p>
          <a:p>
            <a:pPr marL="452627" indent="-452627" defTabSz="578358">
              <a:spcBef>
                <a:spcPts val="4100"/>
              </a:spcBef>
              <a:defRPr sz="3762"/>
            </a:pPr>
            <a:r>
              <a:t>THC stimulates the dopamine reward system to a greater degree resulting in sensation of euphoria</a:t>
            </a:r>
          </a:p>
          <a:p>
            <a:pPr marL="452627" indent="-452627" defTabSz="578358">
              <a:spcBef>
                <a:spcPts val="4100"/>
              </a:spcBef>
              <a:defRPr sz="3762"/>
            </a:pPr>
            <a:r>
              <a:t>An unintended side effect of excess dopamine in the brain is PSYCHOSIS </a:t>
            </a:r>
          </a:p>
          <a:p>
            <a:pPr marL="452627" indent="-452627" defTabSz="578358">
              <a:spcBef>
                <a:spcPts val="4100"/>
              </a:spcBef>
              <a:defRPr sz="3762"/>
            </a:pPr>
            <a:r>
              <a:t>Effects on neurodevelopment?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300940"/>
            <a:lumOff val="-21749"/>
          </a:schemeClr>
        </a:solidFill>
      </p:bgPr>
    </p:bg>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p>
            <a:pPr/>
            <a:r>
              <a:t>Psychosis</a:t>
            </a:r>
          </a:p>
        </p:txBody>
      </p:sp>
      <p:sp>
        <p:nvSpPr>
          <p:cNvPr id="166" name="Shape 166"/>
          <p:cNvSpPr/>
          <p:nvPr>
            <p:ph type="body" idx="1"/>
          </p:nvPr>
        </p:nvSpPr>
        <p:spPr>
          <a:prstGeom prst="rect">
            <a:avLst/>
          </a:prstGeom>
        </p:spPr>
        <p:txBody>
          <a:bodyPr anchor="t"/>
          <a:lstStyle/>
          <a:p>
            <a:pPr/>
            <a:r>
              <a:t>Overactivity in the mesolimbic dopamine pathway leads to psychosis</a:t>
            </a:r>
          </a:p>
        </p:txBody>
      </p:sp>
      <p:sp>
        <p:nvSpPr>
          <p:cNvPr id="167" name="Shape 167"/>
          <p:cNvSpPr/>
          <p:nvPr/>
        </p:nvSpPr>
        <p:spPr>
          <a:xfrm>
            <a:off x="1125219" y="4490045"/>
            <a:ext cx="3406894" cy="2252887"/>
          </a:xfrm>
          <a:prstGeom prst="wedgeEllipseCallout">
            <a:avLst>
              <a:gd name="adj1" fmla="val -49569"/>
              <a:gd name="adj2" fmla="val 60434"/>
            </a:avLst>
          </a:prstGeom>
          <a:gradFill>
            <a:gsLst>
              <a:gs pos="0">
                <a:schemeClr val="accent2"/>
              </a:gs>
              <a:gs pos="100000">
                <a:schemeClr val="accent2">
                  <a:hueOff val="-1101185"/>
                  <a:satOff val="4910"/>
                  <a:lumOff val="-14610"/>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defRPr>
            </a:lvl1pPr>
          </a:lstStyle>
          <a:p>
            <a:pPr/>
            <a:r>
              <a:t>I hear people talking about me.</a:t>
            </a:r>
          </a:p>
        </p:txBody>
      </p:sp>
      <p:sp>
        <p:nvSpPr>
          <p:cNvPr id="168" name="Shape 168"/>
          <p:cNvSpPr/>
          <p:nvPr/>
        </p:nvSpPr>
        <p:spPr>
          <a:xfrm>
            <a:off x="5243406" y="4157321"/>
            <a:ext cx="2933231" cy="1736326"/>
          </a:xfrm>
          <a:prstGeom prst="wedgeEllipseCallout">
            <a:avLst>
              <a:gd name="adj1" fmla="val -49385"/>
              <a:gd name="adj2" fmla="val 66633"/>
            </a:avLst>
          </a:prstGeom>
          <a:gradFill>
            <a:gsLst>
              <a:gs pos="0">
                <a:schemeClr val="accent2"/>
              </a:gs>
              <a:gs pos="100000">
                <a:schemeClr val="accent2">
                  <a:hueOff val="-1101185"/>
                  <a:satOff val="4910"/>
                  <a:lumOff val="-14610"/>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defRPr>
            </a:lvl1pPr>
          </a:lstStyle>
          <a:p>
            <a:pPr/>
            <a:r>
              <a:t>Somebody’s poisoned my food.</a:t>
            </a:r>
          </a:p>
        </p:txBody>
      </p:sp>
      <p:sp>
        <p:nvSpPr>
          <p:cNvPr id="169" name="Shape 169"/>
          <p:cNvSpPr/>
          <p:nvPr/>
        </p:nvSpPr>
        <p:spPr>
          <a:xfrm>
            <a:off x="8687270" y="4660805"/>
            <a:ext cx="3782343" cy="2115539"/>
          </a:xfrm>
          <a:prstGeom prst="wedgeEllipseCallout">
            <a:avLst>
              <a:gd name="adj1" fmla="val -49385"/>
              <a:gd name="adj2" fmla="val 67604"/>
            </a:avLst>
          </a:prstGeom>
          <a:gradFill>
            <a:gsLst>
              <a:gs pos="0">
                <a:schemeClr val="accent2"/>
              </a:gs>
              <a:gs pos="100000">
                <a:schemeClr val="accent2">
                  <a:hueOff val="-1101185"/>
                  <a:satOff val="4910"/>
                  <a:lumOff val="-14610"/>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defRPr>
            </a:lvl1pPr>
          </a:lstStyle>
          <a:p>
            <a:pPr/>
            <a:r>
              <a:t>A chip has been implanted in my brain to read my thoughts.</a:t>
            </a:r>
          </a:p>
        </p:txBody>
      </p:sp>
      <p:sp>
        <p:nvSpPr>
          <p:cNvPr id="170" name="Shape 170"/>
          <p:cNvSpPr/>
          <p:nvPr/>
        </p:nvSpPr>
        <p:spPr>
          <a:xfrm>
            <a:off x="2359189" y="6963474"/>
            <a:ext cx="4051113" cy="2152237"/>
          </a:xfrm>
          <a:prstGeom prst="wedgeEllipseCallout">
            <a:avLst>
              <a:gd name="adj1" fmla="val -49482"/>
              <a:gd name="adj2" fmla="val 65602"/>
            </a:avLst>
          </a:prstGeom>
          <a:gradFill>
            <a:gsLst>
              <a:gs pos="0">
                <a:schemeClr val="accent2"/>
              </a:gs>
              <a:gs pos="100000">
                <a:schemeClr val="accent2">
                  <a:hueOff val="-1101185"/>
                  <a:satOff val="4910"/>
                  <a:lumOff val="-14610"/>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defRPr>
            </a:lvl1pPr>
          </a:lstStyle>
          <a:p>
            <a:pPr/>
            <a:r>
              <a:t>I keep seeing the colour blue, and I know it’s the devil telling me I’m bad.</a:t>
            </a:r>
          </a:p>
        </p:txBody>
      </p:sp>
      <p:sp>
        <p:nvSpPr>
          <p:cNvPr id="171" name="Shape 171"/>
          <p:cNvSpPr/>
          <p:nvPr/>
        </p:nvSpPr>
        <p:spPr>
          <a:xfrm>
            <a:off x="7872776" y="7236366"/>
            <a:ext cx="4752756" cy="2197700"/>
          </a:xfrm>
          <a:prstGeom prst="wedgeEllipseCallout">
            <a:avLst>
              <a:gd name="adj1" fmla="val -49610"/>
              <a:gd name="adj2" fmla="val 63492"/>
            </a:avLst>
          </a:prstGeom>
          <a:gradFill>
            <a:gsLst>
              <a:gs pos="0">
                <a:schemeClr val="accent2"/>
              </a:gs>
              <a:gs pos="100000">
                <a:schemeClr val="accent2">
                  <a:hueOff val="-1101185"/>
                  <a:satOff val="4910"/>
                  <a:lumOff val="-14610"/>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defRPr>
            </a:lvl1pPr>
          </a:lstStyle>
          <a:p>
            <a:pPr/>
            <a:r>
              <a:t>Thousands of people died in another part of the world because of a thought that I had.</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2"/>
      <p:bldP build="whole" bldLvl="1" animBg="1" rev="0" advAuto="0" spid="171" grpId="1"/>
      <p:bldP build="whole" bldLvl="1" animBg="1" rev="0" advAuto="0" spid="169" grpId="4"/>
      <p:bldP build="whole" bldLvl="1" animBg="1" rev="0" advAuto="0" spid="168" grpId="3"/>
      <p:bldP build="whole" bldLvl="1" animBg="1" rev="0" advAuto="0" spid="170" grpId="5"/>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